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3" r:id="rId4"/>
    <p:sldId id="268" r:id="rId5"/>
    <p:sldId id="258" r:id="rId6"/>
    <p:sldId id="262" r:id="rId7"/>
    <p:sldId id="260" r:id="rId8"/>
    <p:sldId id="259" r:id="rId9"/>
    <p:sldId id="267"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69" d="100"/>
          <a:sy n="69" d="100"/>
        </p:scale>
        <p:origin x="-15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7CC01B86-69D1-47DA-89FC-798FED90705E}" type="datetimeFigureOut">
              <a:rPr lang="en-US" smtClean="0"/>
              <a:pPr/>
              <a:t>10/20/2010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BA05CA6-2278-4CF5-B7D2-1BAF40BC1882}"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C01B86-69D1-47DA-89FC-798FED90705E}" type="datetimeFigureOut">
              <a:rPr lang="en-US" smtClean="0"/>
              <a:pPr/>
              <a:t>10/20/2010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A05CA6-2278-4CF5-B7D2-1BAF40BC188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DBA05CA6-2278-4CF5-B7D2-1BAF40BC1882}"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C01B86-69D1-47DA-89FC-798FED90705E}" type="datetimeFigureOut">
              <a:rPr lang="en-US" smtClean="0"/>
              <a:pPr/>
              <a:t>10/20/2010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CC01B86-69D1-47DA-89FC-798FED90705E}" type="datetimeFigureOut">
              <a:rPr lang="en-US" smtClean="0"/>
              <a:pPr/>
              <a:t>10/20/2010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DBA05CA6-2278-4CF5-B7D2-1BAF40BC1882}"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7CC01B86-69D1-47DA-89FC-798FED90705E}" type="datetimeFigureOut">
              <a:rPr lang="en-US" smtClean="0"/>
              <a:pPr/>
              <a:t>10/20/2010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BA05CA6-2278-4CF5-B7D2-1BAF40BC1882}"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7CC01B86-69D1-47DA-89FC-798FED90705E}" type="datetimeFigureOut">
              <a:rPr lang="en-US" smtClean="0"/>
              <a:pPr/>
              <a:t>10/20/2010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A05CA6-2278-4CF5-B7D2-1BAF40BC1882}"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CC01B86-69D1-47DA-89FC-798FED90705E}" type="datetimeFigureOut">
              <a:rPr lang="en-US" smtClean="0"/>
              <a:pPr/>
              <a:t>10/20/2010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DBA05CA6-2278-4CF5-B7D2-1BAF40BC1882}"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CC01B86-69D1-47DA-89FC-798FED90705E}" type="datetimeFigureOut">
              <a:rPr lang="en-US" smtClean="0"/>
              <a:pPr/>
              <a:t>10/20/2010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DBA05CA6-2278-4CF5-B7D2-1BAF40BC188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7CC01B86-69D1-47DA-89FC-798FED90705E}" type="datetimeFigureOut">
              <a:rPr lang="en-US" smtClean="0"/>
              <a:pPr/>
              <a:t>10/20/2010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DBA05CA6-2278-4CF5-B7D2-1BAF40BC188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DBA05CA6-2278-4CF5-B7D2-1BAF40BC1882}"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7CC01B86-69D1-47DA-89FC-798FED90705E}" type="datetimeFigureOut">
              <a:rPr lang="en-US" smtClean="0"/>
              <a:pPr/>
              <a:t>10/20/2010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DBA05CA6-2278-4CF5-B7D2-1BAF40BC1882}"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7CC01B86-69D1-47DA-89FC-798FED90705E}" type="datetimeFigureOut">
              <a:rPr lang="en-US" smtClean="0"/>
              <a:pPr/>
              <a:t>10/20/2010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7CC01B86-69D1-47DA-89FC-798FED90705E}" type="datetimeFigureOut">
              <a:rPr lang="en-US" smtClean="0"/>
              <a:pPr/>
              <a:t>10/20/2010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DBA05CA6-2278-4CF5-B7D2-1BAF40BC1882}"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A visit into </a:t>
            </a:r>
            <a:r>
              <a:rPr lang="en-US" dirty="0" err="1" smtClean="0"/>
              <a:t>sheIla</a:t>
            </a:r>
            <a:r>
              <a:rPr lang="en-US" dirty="0" smtClean="0"/>
              <a:t> </a:t>
            </a:r>
            <a:r>
              <a:rPr lang="en-US" dirty="0" err="1" smtClean="0"/>
              <a:t>Mulbry’s</a:t>
            </a:r>
            <a:r>
              <a:rPr lang="en-US" dirty="0" smtClean="0"/>
              <a:t> math class</a:t>
            </a:r>
            <a:endParaRPr lang="en-US" dirty="0"/>
          </a:p>
        </p:txBody>
      </p:sp>
      <p:sp>
        <p:nvSpPr>
          <p:cNvPr id="2" name="Title 1"/>
          <p:cNvSpPr>
            <a:spLocks noGrp="1"/>
          </p:cNvSpPr>
          <p:nvPr>
            <p:ph type="ctrTitle"/>
          </p:nvPr>
        </p:nvSpPr>
        <p:spPr/>
        <p:txBody>
          <a:bodyPr/>
          <a:lstStyle/>
          <a:p>
            <a:r>
              <a:rPr lang="en-US" dirty="0" smtClean="0"/>
              <a:t>Meeting G.T. Math Needs</a:t>
            </a:r>
            <a:endParaRPr lang="en-US" dirty="0"/>
          </a:p>
        </p:txBody>
      </p:sp>
      <p:pic>
        <p:nvPicPr>
          <p:cNvPr id="5" name="Picture 4" descr="math notebooks and firefighters 006.jpg"/>
          <p:cNvPicPr>
            <a:picLocks noChangeAspect="1"/>
          </p:cNvPicPr>
          <p:nvPr/>
        </p:nvPicPr>
        <p:blipFill>
          <a:blip r:embed="rId2" cstate="print"/>
          <a:stretch>
            <a:fillRect/>
          </a:stretch>
        </p:blipFill>
        <p:spPr>
          <a:xfrm>
            <a:off x="2819400" y="3429000"/>
            <a:ext cx="3657600" cy="2743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Challenges</a:t>
            </a:r>
            <a:endParaRPr lang="en-US" dirty="0"/>
          </a:p>
        </p:txBody>
      </p:sp>
      <p:sp>
        <p:nvSpPr>
          <p:cNvPr id="3" name="Text Placeholder 2"/>
          <p:cNvSpPr>
            <a:spLocks noGrp="1"/>
          </p:cNvSpPr>
          <p:nvPr>
            <p:ph type="body" idx="2"/>
          </p:nvPr>
        </p:nvSpPr>
        <p:spPr>
          <a:xfrm>
            <a:off x="381000" y="2209800"/>
            <a:ext cx="2362200" cy="3581400"/>
          </a:xfrm>
        </p:spPr>
        <p:txBody>
          <a:bodyPr>
            <a:normAutofit/>
          </a:bodyPr>
          <a:lstStyle/>
          <a:p>
            <a:r>
              <a:rPr lang="en-US" sz="1800" dirty="0" smtClean="0"/>
              <a:t>Students have an Exemplar notebook in which they complete a more extensive problem weekly.  Math Exemplar Problems are accessible through the Shared Drive.</a:t>
            </a:r>
            <a:endParaRPr lang="en-US" sz="1800" dirty="0"/>
          </a:p>
        </p:txBody>
      </p:sp>
      <p:pic>
        <p:nvPicPr>
          <p:cNvPr id="5" name="Content Placeholder 4" descr="math notebooks and firefighters 012.jpg"/>
          <p:cNvPicPr>
            <a:picLocks noGrp="1" noChangeAspect="1"/>
          </p:cNvPicPr>
          <p:nvPr>
            <p:ph sz="quarter" idx="1"/>
          </p:nvPr>
        </p:nvPicPr>
        <p:blipFill>
          <a:blip r:embed="rId2" cstate="print"/>
          <a:stretch>
            <a:fillRect/>
          </a:stretch>
        </p:blipFill>
        <p:spPr>
          <a:xfrm>
            <a:off x="3124200" y="1066800"/>
            <a:ext cx="2540000" cy="1905000"/>
          </a:xfrm>
        </p:spPr>
      </p:pic>
      <p:pic>
        <p:nvPicPr>
          <p:cNvPr id="6" name="Picture 5" descr="Exemplar.JPG"/>
          <p:cNvPicPr>
            <a:picLocks noChangeAspect="1"/>
          </p:cNvPicPr>
          <p:nvPr/>
        </p:nvPicPr>
        <p:blipFill>
          <a:blip r:embed="rId3" cstate="print"/>
          <a:stretch>
            <a:fillRect/>
          </a:stretch>
        </p:blipFill>
        <p:spPr>
          <a:xfrm>
            <a:off x="4343400" y="2819400"/>
            <a:ext cx="4368800" cy="32766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The End!</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accent1"/>
            </a:solidFill>
          </a:ln>
        </p:spPr>
        <p:txBody>
          <a:bodyPr/>
          <a:lstStyle/>
          <a:p>
            <a:r>
              <a:rPr lang="en-US" dirty="0" smtClean="0"/>
              <a:t>Math Challenge</a:t>
            </a:r>
            <a:endParaRPr lang="en-US" dirty="0"/>
          </a:p>
        </p:txBody>
      </p:sp>
      <p:sp>
        <p:nvSpPr>
          <p:cNvPr id="3" name="Text Placeholder 2"/>
          <p:cNvSpPr>
            <a:spLocks noGrp="1"/>
          </p:cNvSpPr>
          <p:nvPr>
            <p:ph type="body" idx="2"/>
          </p:nvPr>
        </p:nvSpPr>
        <p:spPr>
          <a:xfrm>
            <a:off x="381000" y="2209800"/>
            <a:ext cx="2362200" cy="4144963"/>
          </a:xfrm>
        </p:spPr>
        <p:txBody>
          <a:bodyPr/>
          <a:lstStyle/>
          <a:p>
            <a:r>
              <a:rPr lang="en-US" sz="1800" dirty="0" smtClean="0"/>
              <a:t>Students begin math by working on a challenge problem (</a:t>
            </a:r>
            <a:r>
              <a:rPr lang="en-US" sz="1800" dirty="0" err="1" smtClean="0"/>
              <a:t>Brainstretcher</a:t>
            </a:r>
            <a:r>
              <a:rPr lang="en-US" sz="1800" dirty="0" smtClean="0"/>
              <a:t>) that is posted on the board</a:t>
            </a:r>
            <a:r>
              <a:rPr lang="en-US" dirty="0" smtClean="0"/>
              <a:t>.  One student presents his or her solution to the problem in front of the class.</a:t>
            </a:r>
            <a:endParaRPr lang="en-US" dirty="0"/>
          </a:p>
        </p:txBody>
      </p:sp>
      <p:pic>
        <p:nvPicPr>
          <p:cNvPr id="5" name="Content Placeholder 4" descr="math notebooks and firefighters 001.jpg"/>
          <p:cNvPicPr>
            <a:picLocks noGrp="1" noChangeAspect="1"/>
          </p:cNvPicPr>
          <p:nvPr>
            <p:ph sz="quarter" idx="1"/>
          </p:nvPr>
        </p:nvPicPr>
        <p:blipFill>
          <a:blip r:embed="rId2" cstate="print"/>
          <a:stretch>
            <a:fillRect/>
          </a:stretch>
        </p:blipFill>
        <p:spPr>
          <a:xfrm>
            <a:off x="3124200" y="1276350"/>
            <a:ext cx="5638800" cy="42291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 </a:t>
            </a:r>
            <a:r>
              <a:rPr lang="en-US" dirty="0" err="1" smtClean="0"/>
              <a:t>Brainstretcher</a:t>
            </a:r>
            <a:r>
              <a:rPr lang="en-US" dirty="0" smtClean="0"/>
              <a:t> Challenge</a:t>
            </a:r>
            <a:endParaRPr lang="en-US" dirty="0"/>
          </a:p>
        </p:txBody>
      </p:sp>
      <p:sp>
        <p:nvSpPr>
          <p:cNvPr id="3" name="Text Placeholder 2"/>
          <p:cNvSpPr>
            <a:spLocks noGrp="1"/>
          </p:cNvSpPr>
          <p:nvPr>
            <p:ph type="body" idx="2"/>
          </p:nvPr>
        </p:nvSpPr>
        <p:spPr/>
        <p:txBody>
          <a:bodyPr/>
          <a:lstStyle/>
          <a:p>
            <a:r>
              <a:rPr lang="en-US" dirty="0" smtClean="0"/>
              <a:t>Here is an example of a 4th  Grade math challenge problem.</a:t>
            </a:r>
            <a:endParaRPr lang="en-US" dirty="0"/>
          </a:p>
        </p:txBody>
      </p:sp>
      <p:pic>
        <p:nvPicPr>
          <p:cNvPr id="5" name="Content Placeholder 4" descr="math notebooks and firefighters 010.jpg"/>
          <p:cNvPicPr>
            <a:picLocks noGrp="1" noChangeAspect="1"/>
          </p:cNvPicPr>
          <p:nvPr>
            <p:ph sz="quarter" idx="1"/>
          </p:nvPr>
        </p:nvPicPr>
        <p:blipFill>
          <a:blip r:embed="rId2" cstate="print"/>
          <a:stretch>
            <a:fillRect/>
          </a:stretch>
        </p:blipFill>
        <p:spPr>
          <a:xfrm>
            <a:off x="3124200" y="1276350"/>
            <a:ext cx="5638800" cy="42291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a:t>
            </a:r>
            <a:r>
              <a:rPr lang="en-US" dirty="0" err="1" smtClean="0"/>
              <a:t>Brainstretcher</a:t>
            </a:r>
            <a:endParaRPr lang="en-US" dirty="0"/>
          </a:p>
        </p:txBody>
      </p:sp>
      <p:sp>
        <p:nvSpPr>
          <p:cNvPr id="3" name="Text Placeholder 2"/>
          <p:cNvSpPr>
            <a:spLocks noGrp="1"/>
          </p:cNvSpPr>
          <p:nvPr>
            <p:ph type="body" idx="2"/>
          </p:nvPr>
        </p:nvSpPr>
        <p:spPr/>
        <p:txBody>
          <a:bodyPr>
            <a:normAutofit/>
          </a:bodyPr>
          <a:lstStyle/>
          <a:p>
            <a:r>
              <a:rPr lang="en-US" sz="1800" dirty="0" smtClean="0"/>
              <a:t>A student comes to the board  and explains the thinking involved in solving the problem.  He or she always starts presenting with the phrase, “The question is asking…”  That way we are certain that the answer matches what is being asked.</a:t>
            </a:r>
            <a:endParaRPr lang="en-US" sz="1800" dirty="0"/>
          </a:p>
        </p:txBody>
      </p:sp>
      <p:pic>
        <p:nvPicPr>
          <p:cNvPr id="5" name="Content Placeholder 4" descr="BS on board.JPG"/>
          <p:cNvPicPr>
            <a:picLocks noGrp="1" noChangeAspect="1"/>
          </p:cNvPicPr>
          <p:nvPr>
            <p:ph sz="quarter" idx="1"/>
          </p:nvPr>
        </p:nvPicPr>
        <p:blipFill>
          <a:blip r:embed="rId2" cstate="print"/>
          <a:stretch>
            <a:fillRect/>
          </a:stretch>
        </p:blipFill>
        <p:spPr>
          <a:xfrm>
            <a:off x="3886200" y="1752600"/>
            <a:ext cx="4876800" cy="365760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2362200" cy="1219200"/>
          </a:xfrm>
        </p:spPr>
        <p:txBody>
          <a:bodyPr/>
          <a:lstStyle/>
          <a:p>
            <a:r>
              <a:rPr lang="en-US" dirty="0" smtClean="0"/>
              <a:t>Math -Keeping It Organized</a:t>
            </a:r>
            <a:endParaRPr lang="en-US" dirty="0"/>
          </a:p>
        </p:txBody>
      </p:sp>
      <p:sp>
        <p:nvSpPr>
          <p:cNvPr id="3" name="Text Placeholder 2"/>
          <p:cNvSpPr>
            <a:spLocks noGrp="1"/>
          </p:cNvSpPr>
          <p:nvPr>
            <p:ph type="body" idx="2"/>
          </p:nvPr>
        </p:nvSpPr>
        <p:spPr>
          <a:xfrm>
            <a:off x="381000" y="2514600"/>
            <a:ext cx="2362200" cy="3306763"/>
          </a:xfrm>
        </p:spPr>
        <p:txBody>
          <a:bodyPr>
            <a:normAutofit/>
          </a:bodyPr>
          <a:lstStyle/>
          <a:p>
            <a:r>
              <a:rPr lang="en-US" dirty="0" smtClean="0"/>
              <a:t>Sheila has a color-coded system.  Each grade level has their own color: 5</a:t>
            </a:r>
            <a:r>
              <a:rPr lang="en-US" baseline="30000" dirty="0" smtClean="0"/>
              <a:t>th</a:t>
            </a:r>
            <a:r>
              <a:rPr lang="en-US" dirty="0" smtClean="0"/>
              <a:t> grade is blue, 4</a:t>
            </a:r>
            <a:r>
              <a:rPr lang="en-US" baseline="30000" dirty="0" smtClean="0"/>
              <a:t>th</a:t>
            </a:r>
            <a:r>
              <a:rPr lang="en-US" dirty="0" smtClean="0"/>
              <a:t> grade is red, and 3</a:t>
            </a:r>
            <a:r>
              <a:rPr lang="en-US" baseline="30000" dirty="0" smtClean="0"/>
              <a:t>rd</a:t>
            </a:r>
            <a:r>
              <a:rPr lang="en-US" dirty="0" smtClean="0"/>
              <a:t> grade is yellow.  These are similar to the </a:t>
            </a:r>
            <a:r>
              <a:rPr lang="en-US" dirty="0" err="1" smtClean="0"/>
              <a:t>Origo</a:t>
            </a:r>
            <a:r>
              <a:rPr lang="en-US" dirty="0" smtClean="0"/>
              <a:t> Think Tank Boxes.</a:t>
            </a:r>
          </a:p>
          <a:p>
            <a:r>
              <a:rPr lang="en-US" dirty="0" smtClean="0"/>
              <a:t>Sheila color-codes all of the math folders, TEKS signs and notebooks this way. </a:t>
            </a:r>
            <a:endParaRPr lang="en-US" dirty="0"/>
          </a:p>
        </p:txBody>
      </p:sp>
      <p:pic>
        <p:nvPicPr>
          <p:cNvPr id="5" name="Content Placeholder 4" descr="math notebooks and firefighters 002.jpg"/>
          <p:cNvPicPr>
            <a:picLocks noGrp="1" noChangeAspect="1"/>
          </p:cNvPicPr>
          <p:nvPr>
            <p:ph sz="quarter" idx="1"/>
          </p:nvPr>
        </p:nvPicPr>
        <p:blipFill>
          <a:blip r:embed="rId2" cstate="print"/>
          <a:stretch>
            <a:fillRect/>
          </a:stretch>
        </p:blipFill>
        <p:spPr>
          <a:xfrm>
            <a:off x="3124200" y="1276350"/>
            <a:ext cx="5638800" cy="42291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 – Keeping It Organized</a:t>
            </a:r>
            <a:endParaRPr lang="en-US" dirty="0"/>
          </a:p>
        </p:txBody>
      </p:sp>
      <p:sp>
        <p:nvSpPr>
          <p:cNvPr id="3" name="Text Placeholder 2"/>
          <p:cNvSpPr>
            <a:spLocks noGrp="1"/>
          </p:cNvSpPr>
          <p:nvPr>
            <p:ph type="body" idx="2"/>
          </p:nvPr>
        </p:nvSpPr>
        <p:spPr/>
        <p:txBody>
          <a:bodyPr/>
          <a:lstStyle/>
          <a:p>
            <a:r>
              <a:rPr lang="en-US" dirty="0" smtClean="0"/>
              <a:t>Each TEK is posted so the children know the goal they are working on.  These are made using Microsoft PowerPoint. (Notice the color-coded system!)</a:t>
            </a:r>
            <a:endParaRPr lang="en-US" dirty="0"/>
          </a:p>
        </p:txBody>
      </p:sp>
      <p:pic>
        <p:nvPicPr>
          <p:cNvPr id="5" name="Content Placeholder 4" descr="math notebooks and firefighters 008.jpg"/>
          <p:cNvPicPr>
            <a:picLocks noGrp="1" noChangeAspect="1"/>
          </p:cNvPicPr>
          <p:nvPr>
            <p:ph sz="quarter" idx="1"/>
          </p:nvPr>
        </p:nvPicPr>
        <p:blipFill>
          <a:blip r:embed="rId2" cstate="print"/>
          <a:stretch>
            <a:fillRect/>
          </a:stretch>
        </p:blipFill>
        <p:spPr>
          <a:xfrm>
            <a:off x="3124200" y="1276350"/>
            <a:ext cx="5638800" cy="42291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 – Keeping It Organized</a:t>
            </a:r>
            <a:endParaRPr lang="en-US" dirty="0"/>
          </a:p>
        </p:txBody>
      </p:sp>
      <p:sp>
        <p:nvSpPr>
          <p:cNvPr id="3" name="Text Placeholder 2"/>
          <p:cNvSpPr>
            <a:spLocks noGrp="1"/>
          </p:cNvSpPr>
          <p:nvPr>
            <p:ph type="body" idx="2"/>
          </p:nvPr>
        </p:nvSpPr>
        <p:spPr/>
        <p:txBody>
          <a:bodyPr/>
          <a:lstStyle/>
          <a:p>
            <a:r>
              <a:rPr lang="en-US" dirty="0" smtClean="0"/>
              <a:t>The students then have the same color-coded  TEKS goal glued in their notebook.  Sheila used Microsoft PowerPoint to make a slide (multiple times) and then printed the slide using “handout” format.  </a:t>
            </a:r>
            <a:endParaRPr lang="en-US" dirty="0"/>
          </a:p>
        </p:txBody>
      </p:sp>
      <p:pic>
        <p:nvPicPr>
          <p:cNvPr id="5" name="Content Placeholder 4" descr="math notebooks and firefighters 004.jpg"/>
          <p:cNvPicPr>
            <a:picLocks noGrp="1" noChangeAspect="1"/>
          </p:cNvPicPr>
          <p:nvPr>
            <p:ph sz="quarter" idx="1"/>
          </p:nvPr>
        </p:nvPicPr>
        <p:blipFill>
          <a:blip r:embed="rId2" cstate="print"/>
          <a:stretch>
            <a:fillRect/>
          </a:stretch>
        </p:blipFill>
        <p:spPr>
          <a:xfrm>
            <a:off x="3124200" y="1276350"/>
            <a:ext cx="5638800" cy="422910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Solving Using </a:t>
            </a:r>
            <a:r>
              <a:rPr lang="en-US" dirty="0" err="1" smtClean="0"/>
              <a:t>Origo</a:t>
            </a:r>
            <a:endParaRPr lang="en-US" dirty="0"/>
          </a:p>
        </p:txBody>
      </p:sp>
      <p:sp>
        <p:nvSpPr>
          <p:cNvPr id="3" name="Text Placeholder 2"/>
          <p:cNvSpPr>
            <a:spLocks noGrp="1"/>
          </p:cNvSpPr>
          <p:nvPr>
            <p:ph type="body" idx="2"/>
          </p:nvPr>
        </p:nvSpPr>
        <p:spPr/>
        <p:txBody>
          <a:bodyPr/>
          <a:lstStyle/>
          <a:p>
            <a:r>
              <a:rPr lang="en-US" dirty="0" smtClean="0"/>
              <a:t>The students are assigned to chose 3 problems from a problem solving folder.  Inside of the folder are </a:t>
            </a:r>
            <a:r>
              <a:rPr lang="en-US" dirty="0" err="1" smtClean="0"/>
              <a:t>Origo</a:t>
            </a:r>
            <a:r>
              <a:rPr lang="en-US" dirty="0" smtClean="0"/>
              <a:t> Think Tank Cards.  The students have a week to complete the 3 problems.</a:t>
            </a:r>
            <a:endParaRPr lang="en-US" dirty="0"/>
          </a:p>
        </p:txBody>
      </p:sp>
      <p:pic>
        <p:nvPicPr>
          <p:cNvPr id="5" name="Content Placeholder 4" descr="math notebooks and firefighters 003.jpg"/>
          <p:cNvPicPr>
            <a:picLocks noGrp="1" noChangeAspect="1"/>
          </p:cNvPicPr>
          <p:nvPr>
            <p:ph sz="quarter" idx="1"/>
          </p:nvPr>
        </p:nvPicPr>
        <p:blipFill>
          <a:blip r:embed="rId2" cstate="print"/>
          <a:stretch>
            <a:fillRect/>
          </a:stretch>
        </p:blipFill>
        <p:spPr>
          <a:xfrm>
            <a:off x="3962400" y="3810000"/>
            <a:ext cx="3175000" cy="2381250"/>
          </a:xfrm>
        </p:spPr>
      </p:pic>
      <p:pic>
        <p:nvPicPr>
          <p:cNvPr id="6" name="Picture 5" descr="math notebooks and firefighters 005.jpg"/>
          <p:cNvPicPr>
            <a:picLocks noChangeAspect="1"/>
          </p:cNvPicPr>
          <p:nvPr/>
        </p:nvPicPr>
        <p:blipFill>
          <a:blip r:embed="rId3" cstate="print"/>
          <a:stretch>
            <a:fillRect/>
          </a:stretch>
        </p:blipFill>
        <p:spPr>
          <a:xfrm>
            <a:off x="3429000" y="533400"/>
            <a:ext cx="4216400" cy="31623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Weekly Assessments</a:t>
            </a:r>
            <a:endParaRPr lang="en-US" dirty="0"/>
          </a:p>
        </p:txBody>
      </p:sp>
      <p:sp>
        <p:nvSpPr>
          <p:cNvPr id="3" name="Text Placeholder 2"/>
          <p:cNvSpPr>
            <a:spLocks noGrp="1"/>
          </p:cNvSpPr>
          <p:nvPr>
            <p:ph type="body" idx="2"/>
          </p:nvPr>
        </p:nvSpPr>
        <p:spPr/>
        <p:txBody>
          <a:bodyPr>
            <a:normAutofit/>
          </a:bodyPr>
          <a:lstStyle/>
          <a:p>
            <a:r>
              <a:rPr lang="en-US" sz="1800" dirty="0" smtClean="0"/>
              <a:t>Students turn in </a:t>
            </a:r>
            <a:r>
              <a:rPr lang="en-US" sz="1800" dirty="0" err="1" smtClean="0"/>
              <a:t>brainstretchers</a:t>
            </a:r>
            <a:r>
              <a:rPr lang="en-US" sz="1800" dirty="0" smtClean="0"/>
              <a:t> (daily challenges) and ORIGO problems weekly and receive a weekly problem-solving grade based on their work.  Showing the work involved in solving the problem, as well as the solution, are both components to the grade earned.</a:t>
            </a:r>
            <a:endParaRPr lang="en-US" sz="1800" dirty="0"/>
          </a:p>
        </p:txBody>
      </p:sp>
      <p:pic>
        <p:nvPicPr>
          <p:cNvPr id="8" name="Content Placeholder 7" descr="BS in folder.JPG"/>
          <p:cNvPicPr>
            <a:picLocks noGrp="1" noChangeAspect="1"/>
          </p:cNvPicPr>
          <p:nvPr>
            <p:ph sz="quarter" idx="1"/>
          </p:nvPr>
        </p:nvPicPr>
        <p:blipFill>
          <a:blip r:embed="rId2" cstate="print"/>
          <a:stretch>
            <a:fillRect/>
          </a:stretch>
        </p:blipFill>
        <p:spPr>
          <a:xfrm>
            <a:off x="5181600" y="3429000"/>
            <a:ext cx="3429000" cy="2571750"/>
          </a:xfrm>
        </p:spPr>
      </p:pic>
      <p:pic>
        <p:nvPicPr>
          <p:cNvPr id="7" name="Picture 6" descr="BS and PS.JPG"/>
          <p:cNvPicPr>
            <a:picLocks noChangeAspect="1"/>
          </p:cNvPicPr>
          <p:nvPr/>
        </p:nvPicPr>
        <p:blipFill>
          <a:blip r:embed="rId3" cstate="print"/>
          <a:stretch>
            <a:fillRect/>
          </a:stretch>
        </p:blipFill>
        <p:spPr>
          <a:xfrm>
            <a:off x="3200400" y="838200"/>
            <a:ext cx="3733800" cy="280035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413</TotalTime>
  <Words>364</Words>
  <Application>Microsoft Office PowerPoint</Application>
  <PresentationFormat>On-screen Show (4:3)</PresentationFormat>
  <Paragraphs>22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Civic</vt:lpstr>
      <vt:lpstr>Meeting G.T. Math Needs</vt:lpstr>
      <vt:lpstr>Math Challenge</vt:lpstr>
      <vt:lpstr>Math Brainstretcher Challenge</vt:lpstr>
      <vt:lpstr>Another Brainstretcher</vt:lpstr>
      <vt:lpstr>Math -Keeping It Organized</vt:lpstr>
      <vt:lpstr>Math – Keeping It Organized</vt:lpstr>
      <vt:lpstr>Math – Keeping It Organized</vt:lpstr>
      <vt:lpstr>Problem Solving Using Origo</vt:lpstr>
      <vt:lpstr>Weekly Assessments</vt:lpstr>
      <vt:lpstr>Additional Challenges</vt:lpstr>
      <vt:lpstr>The End!</vt:lpstr>
    </vt:vector>
  </TitlesOfParts>
  <Company>RRISD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Meet G.T. Math Needs</dc:title>
  <dc:creator>117voglm</dc:creator>
  <cp:lastModifiedBy>117mulbrys</cp:lastModifiedBy>
  <cp:revision>18</cp:revision>
  <dcterms:created xsi:type="dcterms:W3CDTF">2010-10-14T20:35:39Z</dcterms:created>
  <dcterms:modified xsi:type="dcterms:W3CDTF">2010-10-20T14:15:41Z</dcterms:modified>
</cp:coreProperties>
</file>